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0DA3C-BBA1-47BF-92BD-0AA211A099F3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CD016-933E-4880-8E8F-492D08246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r>
              <a:rPr lang="en-US" dirty="0" smtClean="0"/>
              <a:t>Subject Pronouns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828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The subject of a sentence tells who is doing the action.  You often use people’s names as the subject.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038600"/>
            <a:ext cx="7162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Gregorio</a:t>
            </a:r>
            <a:r>
              <a:rPr lang="en-US" sz="2000" dirty="0" smtClean="0"/>
              <a:t> </a:t>
            </a:r>
            <a:r>
              <a:rPr lang="en-US" sz="2000" dirty="0" err="1" smtClean="0"/>
              <a:t>escucha</a:t>
            </a:r>
            <a:r>
              <a:rPr lang="en-US" sz="2000" dirty="0" smtClean="0"/>
              <a:t> </a:t>
            </a:r>
            <a:r>
              <a:rPr lang="en-US" sz="2000" dirty="0" err="1" smtClean="0"/>
              <a:t>musica</a:t>
            </a:r>
            <a:r>
              <a:rPr lang="en-US" sz="2000" dirty="0" smtClean="0"/>
              <a:t>.  -- </a:t>
            </a:r>
            <a:r>
              <a:rPr lang="en-US" sz="2000" u="sng" dirty="0" smtClean="0"/>
              <a:t>Greg</a:t>
            </a:r>
            <a:r>
              <a:rPr lang="en-US" sz="2000" dirty="0" smtClean="0"/>
              <a:t> listens to music.</a:t>
            </a:r>
          </a:p>
          <a:p>
            <a:endParaRPr lang="en-US" sz="2000" dirty="0"/>
          </a:p>
          <a:p>
            <a:r>
              <a:rPr lang="en-US" sz="2000" dirty="0" smtClean="0"/>
              <a:t>You also use subject pronouns (</a:t>
            </a:r>
            <a:r>
              <a:rPr lang="en-US" sz="2000" u="sng" dirty="0" smtClean="0"/>
              <a:t>I, you, he, she, it, we, you all, they) </a:t>
            </a:r>
            <a:r>
              <a:rPr lang="en-US" sz="2000" dirty="0" smtClean="0"/>
              <a:t>to tell who is doing the action.  Subject pronouns replace people’s names.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Underline the noun/pronoun in each sentence.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1. Mario likes school.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2. I walk to the store.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3. Shawn and I are best friends.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4. The students are very hardworking.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5. You read a lot for Spanish class.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are the subject pronouns: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75734"/>
              </p:ext>
            </p:extLst>
          </p:nvPr>
        </p:nvGraphicFramePr>
        <p:xfrm>
          <a:off x="1143000" y="1397000"/>
          <a:ext cx="6477000" cy="4165599"/>
        </p:xfrm>
        <a:graphic>
          <a:graphicData uri="http://schemas.openxmlformats.org/drawingml/2006/table">
            <a:tbl>
              <a:tblPr firstRow="1" bandRow="1"/>
              <a:tblGrid>
                <a:gridCol w="3238500"/>
                <a:gridCol w="3238500"/>
              </a:tblGrid>
              <a:tr h="1388533">
                <a:tc>
                  <a:txBody>
                    <a:bodyPr/>
                    <a:lstStyle/>
                    <a:p>
                      <a:r>
                        <a:rPr lang="en-US" sz="2400" u="none" dirty="0" smtClean="0"/>
                        <a:t> </a:t>
                      </a:r>
                      <a:r>
                        <a:rPr lang="en-US" sz="2400" u="none" dirty="0" err="1" smtClean="0"/>
                        <a:t>Yo</a:t>
                      </a:r>
                      <a:r>
                        <a:rPr lang="en-US" sz="2400" u="none" dirty="0" smtClean="0"/>
                        <a:t>- I</a:t>
                      </a:r>
                      <a:endParaRPr lang="en-US" sz="2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none" dirty="0" err="1" smtClean="0"/>
                        <a:t>Nosotros</a:t>
                      </a:r>
                      <a:r>
                        <a:rPr lang="en-US" sz="2400" u="none" dirty="0" smtClean="0"/>
                        <a:t>-</a:t>
                      </a:r>
                      <a:r>
                        <a:rPr lang="en-US" sz="2400" u="none" baseline="0" dirty="0" smtClean="0"/>
                        <a:t> We</a:t>
                      </a:r>
                    </a:p>
                    <a:p>
                      <a:r>
                        <a:rPr lang="en-US" sz="2400" u="none" baseline="0" dirty="0" err="1" smtClean="0"/>
                        <a:t>Nosotras</a:t>
                      </a:r>
                      <a:r>
                        <a:rPr lang="en-US" sz="2400" u="none" baseline="0" dirty="0" smtClean="0"/>
                        <a:t>- We (girls only)</a:t>
                      </a:r>
                      <a:endParaRPr lang="en-US" sz="2400" u="none" dirty="0"/>
                    </a:p>
                  </a:txBody>
                  <a:tcPr/>
                </a:tc>
              </a:tr>
              <a:tr h="1388533">
                <a:tc>
                  <a:txBody>
                    <a:bodyPr/>
                    <a:lstStyle/>
                    <a:p>
                      <a:r>
                        <a:rPr lang="en-US" sz="2400" u="none" dirty="0" err="1" smtClean="0"/>
                        <a:t>Tú</a:t>
                      </a:r>
                      <a:r>
                        <a:rPr lang="en-US" sz="2400" u="none" dirty="0" smtClean="0"/>
                        <a:t>- You (informal)</a:t>
                      </a:r>
                      <a:endParaRPr lang="en-US" sz="2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none" dirty="0" err="1" smtClean="0"/>
                        <a:t>Vosotros</a:t>
                      </a:r>
                      <a:r>
                        <a:rPr lang="en-US" sz="2400" u="none" dirty="0" smtClean="0"/>
                        <a:t>- You all</a:t>
                      </a:r>
                    </a:p>
                    <a:p>
                      <a:r>
                        <a:rPr lang="en-US" sz="2400" u="none" dirty="0" err="1" smtClean="0"/>
                        <a:t>Vosotras</a:t>
                      </a:r>
                      <a:r>
                        <a:rPr lang="en-US" sz="2400" u="none" dirty="0" smtClean="0"/>
                        <a:t>- You all (*Spain</a:t>
                      </a:r>
                      <a:r>
                        <a:rPr lang="en-US" sz="2400" u="none" baseline="0" dirty="0" smtClean="0"/>
                        <a:t> only)</a:t>
                      </a:r>
                      <a:endParaRPr lang="en-US" sz="2400" u="none" dirty="0"/>
                    </a:p>
                  </a:txBody>
                  <a:tcPr/>
                </a:tc>
              </a:tr>
              <a:tr h="1388533">
                <a:tc>
                  <a:txBody>
                    <a:bodyPr/>
                    <a:lstStyle/>
                    <a:p>
                      <a:r>
                        <a:rPr lang="en-US" sz="2400" u="none" dirty="0" err="1" smtClean="0"/>
                        <a:t>Usted</a:t>
                      </a:r>
                      <a:r>
                        <a:rPr lang="en-US" sz="2400" u="none" dirty="0" smtClean="0"/>
                        <a:t> (</a:t>
                      </a:r>
                      <a:r>
                        <a:rPr lang="en-US" sz="2400" u="none" dirty="0" err="1" smtClean="0"/>
                        <a:t>Ud</a:t>
                      </a:r>
                      <a:r>
                        <a:rPr lang="en-US" sz="2400" u="none" dirty="0" smtClean="0"/>
                        <a:t>.)-</a:t>
                      </a:r>
                      <a:r>
                        <a:rPr lang="en-US" sz="2400" u="none" baseline="0" dirty="0" smtClean="0"/>
                        <a:t> You(formal)</a:t>
                      </a:r>
                    </a:p>
                    <a:p>
                      <a:r>
                        <a:rPr lang="en-US" sz="2400" u="none" baseline="0" dirty="0" err="1" smtClean="0"/>
                        <a:t>Él</a:t>
                      </a:r>
                      <a:r>
                        <a:rPr lang="en-US" sz="2400" u="none" baseline="0" dirty="0" smtClean="0"/>
                        <a:t>- He</a:t>
                      </a:r>
                    </a:p>
                    <a:p>
                      <a:r>
                        <a:rPr lang="en-US" sz="2400" u="none" baseline="0" dirty="0" smtClean="0"/>
                        <a:t>Ella- She </a:t>
                      </a:r>
                      <a:endParaRPr lang="en-US" sz="2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none" dirty="0" err="1" smtClean="0"/>
                        <a:t>Ustedes</a:t>
                      </a:r>
                      <a:r>
                        <a:rPr lang="en-US" sz="2400" u="none" dirty="0" smtClean="0"/>
                        <a:t> (</a:t>
                      </a:r>
                      <a:r>
                        <a:rPr lang="en-US" sz="2400" u="none" dirty="0" err="1" smtClean="0"/>
                        <a:t>Uds</a:t>
                      </a:r>
                      <a:r>
                        <a:rPr lang="en-US" sz="2400" u="none" dirty="0" smtClean="0"/>
                        <a:t>.)- You all</a:t>
                      </a:r>
                    </a:p>
                    <a:p>
                      <a:r>
                        <a:rPr lang="en-US" sz="2400" u="none" dirty="0" err="1" smtClean="0"/>
                        <a:t>Ellos</a:t>
                      </a:r>
                      <a:r>
                        <a:rPr lang="en-US" sz="2400" u="none" dirty="0" smtClean="0"/>
                        <a:t>- They</a:t>
                      </a:r>
                    </a:p>
                    <a:p>
                      <a:r>
                        <a:rPr lang="en-US" sz="2400" u="none" dirty="0" err="1" smtClean="0"/>
                        <a:t>Ellas</a:t>
                      </a:r>
                      <a:r>
                        <a:rPr lang="en-US" sz="2400" u="none" dirty="0" smtClean="0"/>
                        <a:t>- They (girls only)</a:t>
                      </a:r>
                      <a:endParaRPr lang="en-US" sz="2400" u="non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When you combine subject pronouns and names:</a:t>
            </a:r>
          </a:p>
          <a:p>
            <a:endParaRPr lang="en-US" dirty="0" smtClean="0"/>
          </a:p>
          <a:p>
            <a:r>
              <a:rPr lang="en-US" u="sng" dirty="0" smtClean="0"/>
              <a:t>Alejandro y </a:t>
            </a:r>
            <a:r>
              <a:rPr lang="en-US" u="sng" dirty="0" err="1" smtClean="0"/>
              <a:t>yo</a:t>
            </a:r>
            <a:r>
              <a:rPr lang="en-US" u="sng" dirty="0" smtClean="0"/>
              <a:t> = </a:t>
            </a:r>
            <a:r>
              <a:rPr lang="en-US" u="sng" dirty="0" err="1" smtClean="0"/>
              <a:t>nosotros</a:t>
            </a:r>
            <a:endParaRPr lang="en-US" u="sng" dirty="0" smtClean="0"/>
          </a:p>
          <a:p>
            <a:r>
              <a:rPr lang="en-US" u="sng" dirty="0" smtClean="0"/>
              <a:t>Carlos y </a:t>
            </a:r>
            <a:r>
              <a:rPr lang="en-US" u="sng" dirty="0" err="1" smtClean="0"/>
              <a:t>ellas</a:t>
            </a:r>
            <a:r>
              <a:rPr lang="en-US" u="sng" dirty="0" smtClean="0"/>
              <a:t> = </a:t>
            </a:r>
            <a:r>
              <a:rPr lang="en-US" u="sng" dirty="0" err="1" smtClean="0"/>
              <a:t>ellos</a:t>
            </a:r>
            <a:endParaRPr lang="en-US" u="sng" dirty="0" smtClean="0"/>
          </a:p>
          <a:p>
            <a:r>
              <a:rPr lang="en-US" u="sng" dirty="0" err="1" smtClean="0"/>
              <a:t>Pepe</a:t>
            </a:r>
            <a:r>
              <a:rPr lang="en-US" u="sng" dirty="0" smtClean="0"/>
              <a:t> y </a:t>
            </a:r>
            <a:r>
              <a:rPr lang="en-US" u="sng" dirty="0" err="1" smtClean="0"/>
              <a:t>tú</a:t>
            </a:r>
            <a:r>
              <a:rPr lang="en-US" u="sng" dirty="0" smtClean="0"/>
              <a:t> = </a:t>
            </a:r>
            <a:r>
              <a:rPr lang="en-US" u="sng" dirty="0" err="1" smtClean="0"/>
              <a:t>Ustedes</a:t>
            </a:r>
            <a:r>
              <a:rPr lang="en-US" u="sng" dirty="0" smtClean="0"/>
              <a:t> (</a:t>
            </a:r>
            <a:r>
              <a:rPr lang="en-US" u="sng" dirty="0" err="1" smtClean="0"/>
              <a:t>Uds</a:t>
            </a:r>
            <a:r>
              <a:rPr lang="en-US" u="sng" dirty="0" smtClean="0"/>
              <a:t>.)</a:t>
            </a:r>
          </a:p>
          <a:p>
            <a:r>
              <a:rPr lang="en-US" u="sng" dirty="0" smtClean="0"/>
              <a:t>Lola y Marta = </a:t>
            </a:r>
            <a:r>
              <a:rPr lang="en-US" u="sng" dirty="0" err="1" smtClean="0"/>
              <a:t>ellas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pronoun would you </a:t>
            </a:r>
            <a:r>
              <a:rPr lang="en-US" dirty="0"/>
              <a:t>u</a:t>
            </a:r>
            <a:r>
              <a:rPr lang="en-US" dirty="0" smtClean="0"/>
              <a:t>se to replace these proper names?</a:t>
            </a:r>
          </a:p>
          <a:p>
            <a:r>
              <a:rPr lang="en-US" dirty="0" smtClean="0"/>
              <a:t>1. Carlos</a:t>
            </a:r>
          </a:p>
          <a:p>
            <a:r>
              <a:rPr lang="en-US" dirty="0" smtClean="0"/>
              <a:t>2. Felipe y </a:t>
            </a:r>
            <a:r>
              <a:rPr lang="en-US" dirty="0" err="1" smtClean="0"/>
              <a:t>yo</a:t>
            </a:r>
            <a:endParaRPr lang="en-US" dirty="0" smtClean="0"/>
          </a:p>
          <a:p>
            <a:r>
              <a:rPr lang="en-US" dirty="0" smtClean="0"/>
              <a:t>3. Pablo, Anita y </a:t>
            </a:r>
            <a:r>
              <a:rPr lang="en-US" dirty="0" err="1" smtClean="0"/>
              <a:t>Tomás</a:t>
            </a:r>
            <a:endParaRPr lang="en-US" dirty="0" smtClean="0"/>
          </a:p>
          <a:p>
            <a:r>
              <a:rPr lang="en-US" dirty="0" smtClean="0"/>
              <a:t>4. Marta y Sara</a:t>
            </a:r>
          </a:p>
          <a:p>
            <a:r>
              <a:rPr lang="en-US" dirty="0" smtClean="0"/>
              <a:t>5. el </a:t>
            </a:r>
            <a:r>
              <a:rPr lang="en-US" dirty="0" err="1" smtClean="0"/>
              <a:t>señor</a:t>
            </a:r>
            <a:r>
              <a:rPr lang="en-US" dirty="0" smtClean="0"/>
              <a:t> Trevino</a:t>
            </a:r>
          </a:p>
          <a:p>
            <a:r>
              <a:rPr lang="en-US" dirty="0" smtClean="0"/>
              <a:t>6. Esteban y </a:t>
            </a:r>
            <a:r>
              <a:rPr lang="en-US" dirty="0" err="1" smtClean="0"/>
              <a:t>tú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914399"/>
          <a:ext cx="6324600" cy="5105400"/>
        </p:xfrm>
        <a:graphic>
          <a:graphicData uri="http://schemas.openxmlformats.org/drawingml/2006/table">
            <a:tbl>
              <a:tblPr firstRow="1" bandRow="1"/>
              <a:tblGrid>
                <a:gridCol w="3162300"/>
                <a:gridCol w="3162300"/>
              </a:tblGrid>
              <a:tr h="1701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Yo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Nosotros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err="1" smtClean="0"/>
                        <a:t>Nosotras</a:t>
                      </a:r>
                      <a:endParaRPr lang="en-US" sz="3200" dirty="0"/>
                    </a:p>
                  </a:txBody>
                  <a:tcPr/>
                </a:tc>
              </a:tr>
              <a:tr h="1701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Tú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Vosotros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err="1" smtClean="0"/>
                        <a:t>Vosotras</a:t>
                      </a:r>
                      <a:endParaRPr lang="en-US" sz="3200" dirty="0"/>
                    </a:p>
                  </a:txBody>
                  <a:tcPr/>
                </a:tc>
              </a:tr>
              <a:tr h="1701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Usted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err="1" smtClean="0"/>
                        <a:t>Él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smtClean="0"/>
                        <a:t>Ella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Ustedes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err="1" smtClean="0"/>
                        <a:t>Ellos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err="1" smtClean="0"/>
                        <a:t>Ellas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295400"/>
          <a:ext cx="6248400" cy="4724400"/>
        </p:xfrm>
        <a:graphic>
          <a:graphicData uri="http://schemas.openxmlformats.org/drawingml/2006/table">
            <a:tbl>
              <a:tblPr firstRow="1" bandRow="1"/>
              <a:tblGrid>
                <a:gridCol w="3124200"/>
                <a:gridCol w="3124200"/>
              </a:tblGrid>
              <a:tr h="157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33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Copy the chart and rewrite the Subject Pronouns from your notes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270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Subject Pronouns</vt:lpstr>
      <vt:lpstr>Underline the noun/pronoun in each sentence.</vt:lpstr>
      <vt:lpstr>Here are the subject pronouns:</vt:lpstr>
      <vt:lpstr>PowerPoint Presentation</vt:lpstr>
      <vt:lpstr>Practica</vt:lpstr>
      <vt:lpstr>PowerPoint Presentation</vt:lpstr>
      <vt:lpstr>PowerPoint Presentation</vt:lpstr>
    </vt:vector>
  </TitlesOfParts>
  <Company>Peekskill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Pronouns</dc:title>
  <dc:creator>template</dc:creator>
  <cp:lastModifiedBy>Rebecca Cordova</cp:lastModifiedBy>
  <cp:revision>30</cp:revision>
  <cp:lastPrinted>2018-01-16T14:15:40Z</cp:lastPrinted>
  <dcterms:created xsi:type="dcterms:W3CDTF">2010-01-06T18:44:53Z</dcterms:created>
  <dcterms:modified xsi:type="dcterms:W3CDTF">2018-01-16T19:37:50Z</dcterms:modified>
</cp:coreProperties>
</file>